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7" r:id="rId3"/>
    <p:sldId id="261" r:id="rId4"/>
    <p:sldId id="313" r:id="rId5"/>
    <p:sldId id="286" r:id="rId6"/>
    <p:sldId id="262" r:id="rId7"/>
    <p:sldId id="263" r:id="rId8"/>
    <p:sldId id="335" r:id="rId9"/>
    <p:sldId id="307" r:id="rId10"/>
    <p:sldId id="337" r:id="rId11"/>
    <p:sldId id="321" r:id="rId12"/>
    <p:sldId id="338" r:id="rId13"/>
    <p:sldId id="326" r:id="rId14"/>
    <p:sldId id="330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isnyder\Desktop\Management%20Fees%20v%20Alph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Management</a:t>
            </a:r>
            <a:r>
              <a:rPr lang="en-US" baseline="0"/>
              <a:t> Fees Paid and Net Excess Alpha Earned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'Yearly - Data'!$A$40</c:f>
              <c:strCache>
                <c:ptCount val="1"/>
                <c:pt idx="0">
                  <c:v>Fees as a % of Assets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'Yearly - Data'!$C$1:$L$1</c:f>
              <c:strCache>
                <c:ptCount val="10"/>
                <c:pt idx="0">
                  <c:v>FY 13-14</c:v>
                </c:pt>
                <c:pt idx="1">
                  <c:v>FY 13-12</c:v>
                </c:pt>
                <c:pt idx="2">
                  <c:v>FY 12-11</c:v>
                </c:pt>
                <c:pt idx="3">
                  <c:v>FY 11-10</c:v>
                </c:pt>
                <c:pt idx="4">
                  <c:v>FY 10-09</c:v>
                </c:pt>
                <c:pt idx="5">
                  <c:v>FY 09-08</c:v>
                </c:pt>
                <c:pt idx="6">
                  <c:v>FY 08-07</c:v>
                </c:pt>
                <c:pt idx="7">
                  <c:v>FY 07-06</c:v>
                </c:pt>
                <c:pt idx="8">
                  <c:v>FY 06-05</c:v>
                </c:pt>
                <c:pt idx="9">
                  <c:v>FY 05-04</c:v>
                </c:pt>
              </c:strCache>
            </c:strRef>
          </c:cat>
          <c:val>
            <c:numRef>
              <c:f>'Yearly - Data'!$C$40:$L$40</c:f>
              <c:numCache>
                <c:formatCode>0</c:formatCode>
                <c:ptCount val="10"/>
                <c:pt idx="0">
                  <c:v>-83.486667344522914</c:v>
                </c:pt>
                <c:pt idx="1">
                  <c:v>-103.93390216677933</c:v>
                </c:pt>
                <c:pt idx="2">
                  <c:v>-97.002117173800826</c:v>
                </c:pt>
                <c:pt idx="3">
                  <c:v>-101.13561674036222</c:v>
                </c:pt>
                <c:pt idx="4">
                  <c:v>-110.31241717715339</c:v>
                </c:pt>
                <c:pt idx="5">
                  <c:v>-100.01147953416132</c:v>
                </c:pt>
                <c:pt idx="6">
                  <c:v>-59.017708483907029</c:v>
                </c:pt>
                <c:pt idx="7">
                  <c:v>-48.658222116485518</c:v>
                </c:pt>
                <c:pt idx="8">
                  <c:v>-36.43144728529041</c:v>
                </c:pt>
                <c:pt idx="9">
                  <c:v>-40.68063237035345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B-4101-B768-CB27FAE5BD1E}"/>
            </c:ext>
          </c:extLst>
        </c:ser>
        <c:ser>
          <c:idx val="2"/>
          <c:order val="1"/>
          <c:tx>
            <c:strRef>
              <c:f>'Yearly - Data'!$A$42</c:f>
              <c:strCache>
                <c:ptCount val="1"/>
                <c:pt idx="0">
                  <c:v>Alpha as Net Excess % Earned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'Yearly - Data'!$C$1:$L$1</c:f>
              <c:strCache>
                <c:ptCount val="10"/>
                <c:pt idx="0">
                  <c:v>FY 13-14</c:v>
                </c:pt>
                <c:pt idx="1">
                  <c:v>FY 13-12</c:v>
                </c:pt>
                <c:pt idx="2">
                  <c:v>FY 12-11</c:v>
                </c:pt>
                <c:pt idx="3">
                  <c:v>FY 11-10</c:v>
                </c:pt>
                <c:pt idx="4">
                  <c:v>FY 10-09</c:v>
                </c:pt>
                <c:pt idx="5">
                  <c:v>FY 09-08</c:v>
                </c:pt>
                <c:pt idx="6">
                  <c:v>FY 08-07</c:v>
                </c:pt>
                <c:pt idx="7">
                  <c:v>FY 07-06</c:v>
                </c:pt>
                <c:pt idx="8">
                  <c:v>FY 06-05</c:v>
                </c:pt>
                <c:pt idx="9">
                  <c:v>FY 05-04</c:v>
                </c:pt>
              </c:strCache>
            </c:strRef>
          </c:cat>
          <c:val>
            <c:numRef>
              <c:f>'Yearly - Data'!$C$42:$L$42</c:f>
              <c:numCache>
                <c:formatCode>0</c:formatCode>
                <c:ptCount val="10"/>
                <c:pt idx="0">
                  <c:v>274.00000000000006</c:v>
                </c:pt>
                <c:pt idx="1">
                  <c:v>228</c:v>
                </c:pt>
                <c:pt idx="2">
                  <c:v>144.99999999999994</c:v>
                </c:pt>
                <c:pt idx="3">
                  <c:v>280.99999999999989</c:v>
                </c:pt>
                <c:pt idx="4">
                  <c:v>371.99999999999994</c:v>
                </c:pt>
                <c:pt idx="5">
                  <c:v>-587.00000000000034</c:v>
                </c:pt>
                <c:pt idx="6">
                  <c:v>-98</c:v>
                </c:pt>
                <c:pt idx="7">
                  <c:v>745.00000000000011</c:v>
                </c:pt>
                <c:pt idx="8">
                  <c:v>330.00000000000017</c:v>
                </c:pt>
                <c:pt idx="9">
                  <c:v>233.00000000000014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B-4101-B768-CB27FAE5B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373888"/>
        <c:axId val="28561792"/>
      </c:barChart>
      <c:catAx>
        <c:axId val="152373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2400000"/>
          <a:lstStyle/>
          <a:p>
            <a:pPr>
              <a:defRPr/>
            </a:pPr>
            <a:endParaRPr lang="en-US"/>
          </a:p>
        </c:txPr>
        <c:crossAx val="28561792"/>
        <c:crosses val="autoZero"/>
        <c:auto val="1"/>
        <c:lblAlgn val="ctr"/>
        <c:lblOffset val="1"/>
        <c:noMultiLvlLbl val="0"/>
      </c:catAx>
      <c:valAx>
        <c:axId val="28561792"/>
        <c:scaling>
          <c:orientation val="minMax"/>
          <c:max val="1000"/>
          <c:min val="-7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52373888"/>
        <c:crosses val="autoZero"/>
        <c:crossBetween val="between"/>
        <c:majorUnit val="100"/>
        <c:minorUnit val="80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104C87-F98B-4D54-93CF-32C1FA2F608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8D552B-7B9A-4E5D-90BF-7507FB0345E9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>
              <a:solidFill>
                <a:schemeClr val="accent1">
                  <a:lumMod val="50000"/>
                </a:schemeClr>
              </a:solidFill>
            </a:rPr>
            <a:t>Investment Operations &amp; Risk</a:t>
          </a:r>
        </a:p>
      </dgm:t>
    </dgm:pt>
    <dgm:pt modelId="{04E73ACB-5143-4073-88C9-37BD50B2353F}" type="parTrans" cxnId="{751F05CD-73BA-4B44-BD9F-186DF6A25D5A}">
      <dgm:prSet/>
      <dgm:spPr/>
      <dgm:t>
        <a:bodyPr/>
        <a:lstStyle/>
        <a:p>
          <a:endParaRPr lang="en-US"/>
        </a:p>
      </dgm:t>
    </dgm:pt>
    <dgm:pt modelId="{C9721721-2B4D-410B-987D-01444F5E1142}" type="sibTrans" cxnId="{751F05CD-73BA-4B44-BD9F-186DF6A25D5A}">
      <dgm:prSet/>
      <dgm:spPr/>
      <dgm:t>
        <a:bodyPr/>
        <a:lstStyle/>
        <a:p>
          <a:endParaRPr lang="en-US"/>
        </a:p>
      </dgm:t>
    </dgm:pt>
    <dgm:pt modelId="{B05CB885-0404-4FE0-A016-6178D090242D}">
      <dgm:prSet phldrT="[Text]" custT="1"/>
      <dgm:spPr>
        <a:solidFill>
          <a:schemeClr val="tx2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/>
            <a:t>We are Fiduciaries. </a:t>
          </a:r>
          <a:r>
            <a:rPr lang="en-US" sz="1400" dirty="0"/>
            <a:t>We put the interests of PSERS' members first.  Their confidence is our most valuable asset, and must be earned every day.</a:t>
          </a:r>
        </a:p>
      </dgm:t>
    </dgm:pt>
    <dgm:pt modelId="{9C25DFD0-051F-44B7-96B6-2BCFC576A35D}" type="parTrans" cxnId="{C87929AE-1AF0-4898-8D01-4D9AE2208613}">
      <dgm:prSet/>
      <dgm:spPr/>
      <dgm:t>
        <a:bodyPr/>
        <a:lstStyle/>
        <a:p>
          <a:endParaRPr lang="en-US"/>
        </a:p>
      </dgm:t>
    </dgm:pt>
    <dgm:pt modelId="{37CFA0DE-21BE-4F4A-8E62-96FBCDB8B24C}" type="sibTrans" cxnId="{C87929AE-1AF0-4898-8D01-4D9AE2208613}">
      <dgm:prSet/>
      <dgm:spPr/>
      <dgm:t>
        <a:bodyPr/>
        <a:lstStyle/>
        <a:p>
          <a:endParaRPr lang="en-US"/>
        </a:p>
      </dgm:t>
    </dgm:pt>
    <dgm:pt modelId="{EF68E274-0E0C-4F15-A822-8DC6B7B0279F}">
      <dgm:prSet phldrT="[Text]" custT="1"/>
      <dgm:spPr>
        <a:solidFill>
          <a:schemeClr val="tx2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400" b="1"/>
            <a:t>We are passionate.  </a:t>
          </a:r>
          <a:r>
            <a:rPr lang="en-US" sz="1400"/>
            <a:t>We focus intensely on performing at the highest levels and take ownership of every aspect of the work we do.</a:t>
          </a:r>
        </a:p>
      </dgm:t>
    </dgm:pt>
    <dgm:pt modelId="{F9308F82-9CC0-460A-97B8-BC19ADEDCD6E}" type="parTrans" cxnId="{E489B31D-9004-436B-A95B-997D35E74793}">
      <dgm:prSet/>
      <dgm:spPr/>
      <dgm:t>
        <a:bodyPr/>
        <a:lstStyle/>
        <a:p>
          <a:endParaRPr lang="en-US"/>
        </a:p>
      </dgm:t>
    </dgm:pt>
    <dgm:pt modelId="{6A84B3B6-173A-4598-97D0-BF13CF08E0FC}" type="sibTrans" cxnId="{E489B31D-9004-436B-A95B-997D35E74793}">
      <dgm:prSet/>
      <dgm:spPr/>
      <dgm:t>
        <a:bodyPr/>
        <a:lstStyle/>
        <a:p>
          <a:endParaRPr lang="en-US"/>
        </a:p>
      </dgm:t>
    </dgm:pt>
    <dgm:pt modelId="{FD0076D6-FA6A-41E9-BF2E-AE8D3ACA2215}">
      <dgm:prSet phldrT="[Text]" custT="1"/>
      <dgm:spPr>
        <a:solidFill>
          <a:schemeClr val="tx2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400" b="1"/>
            <a:t>We are one team.  </a:t>
          </a:r>
          <a:r>
            <a:rPr lang="en-US" sz="1400"/>
            <a:t>We challenge ourselves and each other to collectively raise our game, and believe the best solutions result from the ideas and contributions of a diverse team of partners.</a:t>
          </a:r>
        </a:p>
      </dgm:t>
    </dgm:pt>
    <dgm:pt modelId="{48D54B16-0860-44C7-A559-D28F813D0005}" type="parTrans" cxnId="{027F3CF6-3DDF-4B84-8BAC-3B97FE0E549D}">
      <dgm:prSet/>
      <dgm:spPr/>
      <dgm:t>
        <a:bodyPr/>
        <a:lstStyle/>
        <a:p>
          <a:endParaRPr lang="en-US"/>
        </a:p>
      </dgm:t>
    </dgm:pt>
    <dgm:pt modelId="{179E3DAD-8D7E-4287-9CEE-865936112923}" type="sibTrans" cxnId="{027F3CF6-3DDF-4B84-8BAC-3B97FE0E549D}">
      <dgm:prSet/>
      <dgm:spPr/>
      <dgm:t>
        <a:bodyPr/>
        <a:lstStyle/>
        <a:p>
          <a:endParaRPr lang="en-US"/>
        </a:p>
      </dgm:t>
    </dgm:pt>
    <dgm:pt modelId="{FE26226D-CB91-45EB-A825-D706B2340130}">
      <dgm:prSet phldrT="[Text]" custT="1"/>
      <dgm:spPr>
        <a:solidFill>
          <a:schemeClr val="tx2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400" b="1"/>
            <a:t>We are innovators.  </a:t>
          </a:r>
          <a:r>
            <a:rPr lang="en-US" sz="1400"/>
            <a:t>Continuous innovation helps bring the best for PSERS' members.  This requires that we are respectfully anti-bureacratic, and that we challenge the status quo.</a:t>
          </a:r>
        </a:p>
      </dgm:t>
    </dgm:pt>
    <dgm:pt modelId="{6233B4B5-AD5B-429F-BF9D-86E3ED163D90}" type="parTrans" cxnId="{D4A5E323-76CE-4C41-B6EA-E593C528CF1A}">
      <dgm:prSet/>
      <dgm:spPr/>
      <dgm:t>
        <a:bodyPr/>
        <a:lstStyle/>
        <a:p>
          <a:endParaRPr lang="en-US"/>
        </a:p>
      </dgm:t>
    </dgm:pt>
    <dgm:pt modelId="{D3EF2A1B-4FE0-4A53-BA2C-D3EB0BD8ADAA}" type="sibTrans" cxnId="{D4A5E323-76CE-4C41-B6EA-E593C528CF1A}">
      <dgm:prSet/>
      <dgm:spPr/>
      <dgm:t>
        <a:bodyPr/>
        <a:lstStyle/>
        <a:p>
          <a:endParaRPr lang="en-US"/>
        </a:p>
      </dgm:t>
    </dgm:pt>
    <dgm:pt modelId="{51A35D7F-C886-452B-B6AE-14A9CAE7DB27}" type="pres">
      <dgm:prSet presAssocID="{97104C87-F98B-4D54-93CF-32C1FA2F608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76E6CB-A8B4-4ED2-BA77-A34A2F9E2588}" type="pres">
      <dgm:prSet presAssocID="{97104C87-F98B-4D54-93CF-32C1FA2F608F}" presName="matrix" presStyleCnt="0"/>
      <dgm:spPr/>
    </dgm:pt>
    <dgm:pt modelId="{CA1A1C9D-28E5-46A0-B5B4-FD2F688FC214}" type="pres">
      <dgm:prSet presAssocID="{97104C87-F98B-4D54-93CF-32C1FA2F608F}" presName="tile1" presStyleLbl="node1" presStyleIdx="0" presStyleCnt="4"/>
      <dgm:spPr/>
    </dgm:pt>
    <dgm:pt modelId="{6923B7F5-01C3-4922-A964-D85835565E59}" type="pres">
      <dgm:prSet presAssocID="{97104C87-F98B-4D54-93CF-32C1FA2F608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84E5280-985B-4796-B88A-7BBEC4BF5226}" type="pres">
      <dgm:prSet presAssocID="{97104C87-F98B-4D54-93CF-32C1FA2F608F}" presName="tile2" presStyleLbl="node1" presStyleIdx="1" presStyleCnt="4"/>
      <dgm:spPr/>
    </dgm:pt>
    <dgm:pt modelId="{AB3F86C1-0019-41FD-923D-C090F51934F1}" type="pres">
      <dgm:prSet presAssocID="{97104C87-F98B-4D54-93CF-32C1FA2F608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CD7E862-6A0F-4B4F-B568-D0F86544930A}" type="pres">
      <dgm:prSet presAssocID="{97104C87-F98B-4D54-93CF-32C1FA2F608F}" presName="tile3" presStyleLbl="node1" presStyleIdx="2" presStyleCnt="4"/>
      <dgm:spPr/>
    </dgm:pt>
    <dgm:pt modelId="{538661DE-686F-4F68-A9F0-0E75A77DA897}" type="pres">
      <dgm:prSet presAssocID="{97104C87-F98B-4D54-93CF-32C1FA2F608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40E6A4-CA66-45DE-8C5D-8F90C12C43CF}" type="pres">
      <dgm:prSet presAssocID="{97104C87-F98B-4D54-93CF-32C1FA2F608F}" presName="tile4" presStyleLbl="node1" presStyleIdx="3" presStyleCnt="4"/>
      <dgm:spPr/>
    </dgm:pt>
    <dgm:pt modelId="{A93ED8AC-5C7C-4EB6-805E-A70CA88DB679}" type="pres">
      <dgm:prSet presAssocID="{97104C87-F98B-4D54-93CF-32C1FA2F608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17547C9-9A0D-4B58-A2D7-DF5D34A8AC4A}" type="pres">
      <dgm:prSet presAssocID="{97104C87-F98B-4D54-93CF-32C1FA2F608F}" presName="centerTile" presStyleLbl="fgShp" presStyleIdx="0" presStyleCnt="1" custScaleY="95238">
        <dgm:presLayoutVars>
          <dgm:chMax val="0"/>
          <dgm:chPref val="0"/>
        </dgm:presLayoutVars>
      </dgm:prSet>
      <dgm:spPr/>
    </dgm:pt>
  </dgm:ptLst>
  <dgm:cxnLst>
    <dgm:cxn modelId="{1CF3E902-D56F-4FB1-BA96-91F88B79370F}" type="presOf" srcId="{FE26226D-CB91-45EB-A825-D706B2340130}" destId="{A93ED8AC-5C7C-4EB6-805E-A70CA88DB679}" srcOrd="1" destOrd="0" presId="urn:microsoft.com/office/officeart/2005/8/layout/matrix1"/>
    <dgm:cxn modelId="{E489B31D-9004-436B-A95B-997D35E74793}" srcId="{378D552B-7B9A-4E5D-90BF-7507FB0345E9}" destId="{EF68E274-0E0C-4F15-A822-8DC6B7B0279F}" srcOrd="1" destOrd="0" parTransId="{F9308F82-9CC0-460A-97B8-BC19ADEDCD6E}" sibTransId="{6A84B3B6-173A-4598-97D0-BF13CF08E0FC}"/>
    <dgm:cxn modelId="{D4A5E323-76CE-4C41-B6EA-E593C528CF1A}" srcId="{378D552B-7B9A-4E5D-90BF-7507FB0345E9}" destId="{FE26226D-CB91-45EB-A825-D706B2340130}" srcOrd="3" destOrd="0" parTransId="{6233B4B5-AD5B-429F-BF9D-86E3ED163D90}" sibTransId="{D3EF2A1B-4FE0-4A53-BA2C-D3EB0BD8ADAA}"/>
    <dgm:cxn modelId="{18B47A25-A27F-4EF1-BDDF-DE409D449372}" type="presOf" srcId="{EF68E274-0E0C-4F15-A822-8DC6B7B0279F}" destId="{484E5280-985B-4796-B88A-7BBEC4BF5226}" srcOrd="0" destOrd="0" presId="urn:microsoft.com/office/officeart/2005/8/layout/matrix1"/>
    <dgm:cxn modelId="{2EA72567-B29D-4F6A-B4EC-2D75CEFABA72}" type="presOf" srcId="{97104C87-F98B-4D54-93CF-32C1FA2F608F}" destId="{51A35D7F-C886-452B-B6AE-14A9CAE7DB27}" srcOrd="0" destOrd="0" presId="urn:microsoft.com/office/officeart/2005/8/layout/matrix1"/>
    <dgm:cxn modelId="{ADF31B49-603E-4AD0-90C9-8E97B179E140}" type="presOf" srcId="{B05CB885-0404-4FE0-A016-6178D090242D}" destId="{6923B7F5-01C3-4922-A964-D85835565E59}" srcOrd="1" destOrd="0" presId="urn:microsoft.com/office/officeart/2005/8/layout/matrix1"/>
    <dgm:cxn modelId="{FB9AC083-9F6E-432C-BC58-838522565751}" type="presOf" srcId="{FE26226D-CB91-45EB-A825-D706B2340130}" destId="{8C40E6A4-CA66-45DE-8C5D-8F90C12C43CF}" srcOrd="0" destOrd="0" presId="urn:microsoft.com/office/officeart/2005/8/layout/matrix1"/>
    <dgm:cxn modelId="{15592F92-C51A-47E9-B095-99B58DFF8409}" type="presOf" srcId="{FD0076D6-FA6A-41E9-BF2E-AE8D3ACA2215}" destId="{538661DE-686F-4F68-A9F0-0E75A77DA897}" srcOrd="1" destOrd="0" presId="urn:microsoft.com/office/officeart/2005/8/layout/matrix1"/>
    <dgm:cxn modelId="{C87929AE-1AF0-4898-8D01-4D9AE2208613}" srcId="{378D552B-7B9A-4E5D-90BF-7507FB0345E9}" destId="{B05CB885-0404-4FE0-A016-6178D090242D}" srcOrd="0" destOrd="0" parTransId="{9C25DFD0-051F-44B7-96B6-2BCFC576A35D}" sibTransId="{37CFA0DE-21BE-4F4A-8E62-96FBCDB8B24C}"/>
    <dgm:cxn modelId="{751F05CD-73BA-4B44-BD9F-186DF6A25D5A}" srcId="{97104C87-F98B-4D54-93CF-32C1FA2F608F}" destId="{378D552B-7B9A-4E5D-90BF-7507FB0345E9}" srcOrd="0" destOrd="0" parTransId="{04E73ACB-5143-4073-88C9-37BD50B2353F}" sibTransId="{C9721721-2B4D-410B-987D-01444F5E1142}"/>
    <dgm:cxn modelId="{8E3DAAD4-2442-45AF-ADF7-3430CF249697}" type="presOf" srcId="{B05CB885-0404-4FE0-A016-6178D090242D}" destId="{CA1A1C9D-28E5-46A0-B5B4-FD2F688FC214}" srcOrd="0" destOrd="0" presId="urn:microsoft.com/office/officeart/2005/8/layout/matrix1"/>
    <dgm:cxn modelId="{3737C6D8-953A-45BC-8A81-F9BEAF5BD4E9}" type="presOf" srcId="{378D552B-7B9A-4E5D-90BF-7507FB0345E9}" destId="{417547C9-9A0D-4B58-A2D7-DF5D34A8AC4A}" srcOrd="0" destOrd="0" presId="urn:microsoft.com/office/officeart/2005/8/layout/matrix1"/>
    <dgm:cxn modelId="{C1CEEDDC-6EF2-48EB-8351-3719EB679FA0}" type="presOf" srcId="{FD0076D6-FA6A-41E9-BF2E-AE8D3ACA2215}" destId="{ACD7E862-6A0F-4B4F-B568-D0F86544930A}" srcOrd="0" destOrd="0" presId="urn:microsoft.com/office/officeart/2005/8/layout/matrix1"/>
    <dgm:cxn modelId="{C3C2D8EA-4580-48A0-9077-2C6C56BC9183}" type="presOf" srcId="{EF68E274-0E0C-4F15-A822-8DC6B7B0279F}" destId="{AB3F86C1-0019-41FD-923D-C090F51934F1}" srcOrd="1" destOrd="0" presId="urn:microsoft.com/office/officeart/2005/8/layout/matrix1"/>
    <dgm:cxn modelId="{027F3CF6-3DDF-4B84-8BAC-3B97FE0E549D}" srcId="{378D552B-7B9A-4E5D-90BF-7507FB0345E9}" destId="{FD0076D6-FA6A-41E9-BF2E-AE8D3ACA2215}" srcOrd="2" destOrd="0" parTransId="{48D54B16-0860-44C7-A559-D28F813D0005}" sibTransId="{179E3DAD-8D7E-4287-9CEE-865936112923}"/>
    <dgm:cxn modelId="{3F3D0E2D-13C0-42CD-A324-2BB6A32DD8B8}" type="presParOf" srcId="{51A35D7F-C886-452B-B6AE-14A9CAE7DB27}" destId="{0776E6CB-A8B4-4ED2-BA77-A34A2F9E2588}" srcOrd="0" destOrd="0" presId="urn:microsoft.com/office/officeart/2005/8/layout/matrix1"/>
    <dgm:cxn modelId="{C96858A7-6523-42B9-94B9-CC5B8E8E7AAA}" type="presParOf" srcId="{0776E6CB-A8B4-4ED2-BA77-A34A2F9E2588}" destId="{CA1A1C9D-28E5-46A0-B5B4-FD2F688FC214}" srcOrd="0" destOrd="0" presId="urn:microsoft.com/office/officeart/2005/8/layout/matrix1"/>
    <dgm:cxn modelId="{05F50D2F-536B-4A75-8B96-E5D1CA660877}" type="presParOf" srcId="{0776E6CB-A8B4-4ED2-BA77-A34A2F9E2588}" destId="{6923B7F5-01C3-4922-A964-D85835565E59}" srcOrd="1" destOrd="0" presId="urn:microsoft.com/office/officeart/2005/8/layout/matrix1"/>
    <dgm:cxn modelId="{D85D777D-C293-4C60-85D0-B5579C56107F}" type="presParOf" srcId="{0776E6CB-A8B4-4ED2-BA77-A34A2F9E2588}" destId="{484E5280-985B-4796-B88A-7BBEC4BF5226}" srcOrd="2" destOrd="0" presId="urn:microsoft.com/office/officeart/2005/8/layout/matrix1"/>
    <dgm:cxn modelId="{F1EEB85A-0238-4DB1-A983-1714128E0D05}" type="presParOf" srcId="{0776E6CB-A8B4-4ED2-BA77-A34A2F9E2588}" destId="{AB3F86C1-0019-41FD-923D-C090F51934F1}" srcOrd="3" destOrd="0" presId="urn:microsoft.com/office/officeart/2005/8/layout/matrix1"/>
    <dgm:cxn modelId="{844B13B9-946F-4823-8249-FB63C401FA58}" type="presParOf" srcId="{0776E6CB-A8B4-4ED2-BA77-A34A2F9E2588}" destId="{ACD7E862-6A0F-4B4F-B568-D0F86544930A}" srcOrd="4" destOrd="0" presId="urn:microsoft.com/office/officeart/2005/8/layout/matrix1"/>
    <dgm:cxn modelId="{370EDF90-13BC-402D-8342-6C3C6A187036}" type="presParOf" srcId="{0776E6CB-A8B4-4ED2-BA77-A34A2F9E2588}" destId="{538661DE-686F-4F68-A9F0-0E75A77DA897}" srcOrd="5" destOrd="0" presId="urn:microsoft.com/office/officeart/2005/8/layout/matrix1"/>
    <dgm:cxn modelId="{1A4CC79E-0892-4E7E-A210-358DC55623CB}" type="presParOf" srcId="{0776E6CB-A8B4-4ED2-BA77-A34A2F9E2588}" destId="{8C40E6A4-CA66-45DE-8C5D-8F90C12C43CF}" srcOrd="6" destOrd="0" presId="urn:microsoft.com/office/officeart/2005/8/layout/matrix1"/>
    <dgm:cxn modelId="{456C062A-5EAC-4BFC-99E3-85256CD157FE}" type="presParOf" srcId="{0776E6CB-A8B4-4ED2-BA77-A34A2F9E2588}" destId="{A93ED8AC-5C7C-4EB6-805E-A70CA88DB679}" srcOrd="7" destOrd="0" presId="urn:microsoft.com/office/officeart/2005/8/layout/matrix1"/>
    <dgm:cxn modelId="{A5AD005C-8AB2-4C6A-8705-8089B0586302}" type="presParOf" srcId="{51A35D7F-C886-452B-B6AE-14A9CAE7DB27}" destId="{417547C9-9A0D-4B58-A2D7-DF5D34A8AC4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A1C9D-28E5-46A0-B5B4-FD2F688FC214}">
      <dsp:nvSpPr>
        <dsp:cNvPr id="0" name=""/>
        <dsp:cNvSpPr/>
      </dsp:nvSpPr>
      <dsp:spPr>
        <a:xfrm rot="16200000">
          <a:off x="571500" y="-571500"/>
          <a:ext cx="1600200" cy="2743200"/>
        </a:xfrm>
        <a:prstGeom prst="round1Rect">
          <a:avLst/>
        </a:prstGeom>
        <a:solidFill>
          <a:schemeClr val="tx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We are Fiduciaries. </a:t>
          </a:r>
          <a:r>
            <a:rPr lang="en-US" sz="1400" kern="1200" dirty="0"/>
            <a:t>We put the interests of PSERS' members first.  Their confidence is our most valuable asset, and must be earned every day.</a:t>
          </a:r>
        </a:p>
      </dsp:txBody>
      <dsp:txXfrm rot="5400000">
        <a:off x="-1" y="1"/>
        <a:ext cx="2743200" cy="1200150"/>
      </dsp:txXfrm>
    </dsp:sp>
    <dsp:sp modelId="{484E5280-985B-4796-B88A-7BBEC4BF5226}">
      <dsp:nvSpPr>
        <dsp:cNvPr id="0" name=""/>
        <dsp:cNvSpPr/>
      </dsp:nvSpPr>
      <dsp:spPr>
        <a:xfrm>
          <a:off x="2743200" y="0"/>
          <a:ext cx="2743200" cy="1600200"/>
        </a:xfrm>
        <a:prstGeom prst="round1Rect">
          <a:avLst/>
        </a:prstGeom>
        <a:solidFill>
          <a:schemeClr val="tx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We are passionate.  </a:t>
          </a:r>
          <a:r>
            <a:rPr lang="en-US" sz="1400" kern="1200"/>
            <a:t>We focus intensely on performing at the highest levels and take ownership of every aspect of the work we do.</a:t>
          </a:r>
        </a:p>
      </dsp:txBody>
      <dsp:txXfrm>
        <a:off x="2743200" y="0"/>
        <a:ext cx="2743200" cy="1200150"/>
      </dsp:txXfrm>
    </dsp:sp>
    <dsp:sp modelId="{ACD7E862-6A0F-4B4F-B568-D0F86544930A}">
      <dsp:nvSpPr>
        <dsp:cNvPr id="0" name=""/>
        <dsp:cNvSpPr/>
      </dsp:nvSpPr>
      <dsp:spPr>
        <a:xfrm rot="10800000">
          <a:off x="0" y="1600200"/>
          <a:ext cx="2743200" cy="1600200"/>
        </a:xfrm>
        <a:prstGeom prst="round1Rect">
          <a:avLst/>
        </a:prstGeom>
        <a:solidFill>
          <a:schemeClr val="tx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We are one team.  </a:t>
          </a:r>
          <a:r>
            <a:rPr lang="en-US" sz="1400" kern="1200"/>
            <a:t>We challenge ourselves and each other to collectively raise our game, and believe the best solutions result from the ideas and contributions of a diverse team of partners.</a:t>
          </a:r>
        </a:p>
      </dsp:txBody>
      <dsp:txXfrm rot="10800000">
        <a:off x="0" y="2000250"/>
        <a:ext cx="2743200" cy="1200150"/>
      </dsp:txXfrm>
    </dsp:sp>
    <dsp:sp modelId="{8C40E6A4-CA66-45DE-8C5D-8F90C12C43CF}">
      <dsp:nvSpPr>
        <dsp:cNvPr id="0" name=""/>
        <dsp:cNvSpPr/>
      </dsp:nvSpPr>
      <dsp:spPr>
        <a:xfrm rot="5400000">
          <a:off x="3314700" y="1028700"/>
          <a:ext cx="1600200" cy="2743200"/>
        </a:xfrm>
        <a:prstGeom prst="round1Rect">
          <a:avLst/>
        </a:prstGeom>
        <a:solidFill>
          <a:schemeClr val="tx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We are innovators.  </a:t>
          </a:r>
          <a:r>
            <a:rPr lang="en-US" sz="1400" kern="1200"/>
            <a:t>Continuous innovation helps bring the best for PSERS' members.  This requires that we are respectfully anti-bureacratic, and that we challenge the status quo.</a:t>
          </a:r>
        </a:p>
      </dsp:txBody>
      <dsp:txXfrm rot="-5400000">
        <a:off x="2743200" y="2000250"/>
        <a:ext cx="2743200" cy="1200150"/>
      </dsp:txXfrm>
    </dsp:sp>
    <dsp:sp modelId="{417547C9-9A0D-4B58-A2D7-DF5D34A8AC4A}">
      <dsp:nvSpPr>
        <dsp:cNvPr id="0" name=""/>
        <dsp:cNvSpPr/>
      </dsp:nvSpPr>
      <dsp:spPr>
        <a:xfrm>
          <a:off x="1920240" y="1219200"/>
          <a:ext cx="1645920" cy="76199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1">
                  <a:lumMod val="50000"/>
                </a:schemeClr>
              </a:solidFill>
            </a:rPr>
            <a:t>Investment Operations &amp; Risk</a:t>
          </a:r>
        </a:p>
      </dsp:txBody>
      <dsp:txXfrm>
        <a:off x="1957438" y="1256398"/>
        <a:ext cx="1571524" cy="687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70239" cy="479426"/>
          </a:xfrm>
          <a:prstGeom prst="rect">
            <a:avLst/>
          </a:prstGeom>
        </p:spPr>
        <p:txBody>
          <a:bodyPr vert="horz" lIns="91435" tIns="45716" rIns="91435" bIns="45716" rtlCol="0"/>
          <a:lstStyle>
            <a:lvl1pPr algn="l">
              <a:defRPr sz="1200"/>
            </a:lvl1pPr>
          </a:lstStyle>
          <a:p>
            <a:r>
              <a:rPr lang="en-US"/>
              <a:t>Investment Expenses Report FY 2013-2014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3"/>
            <a:ext cx="3170239" cy="479426"/>
          </a:xfrm>
          <a:prstGeom prst="rect">
            <a:avLst/>
          </a:prstGeom>
        </p:spPr>
        <p:txBody>
          <a:bodyPr vert="horz" lIns="91435" tIns="45716" rIns="91435" bIns="45716" rtlCol="0"/>
          <a:lstStyle>
            <a:lvl1pPr algn="r">
              <a:defRPr sz="1200"/>
            </a:lvl1pPr>
          </a:lstStyle>
          <a:p>
            <a:fld id="{542BB89E-BEA5-4686-BD6D-49C0D1F9A73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91"/>
            <a:ext cx="3170239" cy="479426"/>
          </a:xfrm>
          <a:prstGeom prst="rect">
            <a:avLst/>
          </a:prstGeom>
        </p:spPr>
        <p:txBody>
          <a:bodyPr vert="horz" lIns="91435" tIns="45716" rIns="91435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91"/>
            <a:ext cx="3170239" cy="479426"/>
          </a:xfrm>
          <a:prstGeom prst="rect">
            <a:avLst/>
          </a:prstGeom>
        </p:spPr>
        <p:txBody>
          <a:bodyPr vert="horz" lIns="91435" tIns="45716" rIns="91435" bIns="45716" rtlCol="0" anchor="b"/>
          <a:lstStyle>
            <a:lvl1pPr algn="r">
              <a:defRPr sz="1200"/>
            </a:lvl1pPr>
          </a:lstStyle>
          <a:p>
            <a:fld id="{EEF7FC2A-F148-49E5-AF85-C669DBC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5447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70239" cy="479426"/>
          </a:xfrm>
          <a:prstGeom prst="rect">
            <a:avLst/>
          </a:prstGeom>
        </p:spPr>
        <p:txBody>
          <a:bodyPr vert="horz" lIns="91435" tIns="45716" rIns="91435" bIns="45716" rtlCol="0"/>
          <a:lstStyle>
            <a:lvl1pPr algn="l">
              <a:defRPr sz="1200"/>
            </a:lvl1pPr>
          </a:lstStyle>
          <a:p>
            <a:r>
              <a:rPr lang="en-US"/>
              <a:t>Investment Expenses Report FY 2013-2014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3"/>
            <a:ext cx="3170239" cy="479426"/>
          </a:xfrm>
          <a:prstGeom prst="rect">
            <a:avLst/>
          </a:prstGeom>
        </p:spPr>
        <p:txBody>
          <a:bodyPr vert="horz" lIns="91435" tIns="45716" rIns="91435" bIns="45716" rtlCol="0"/>
          <a:lstStyle>
            <a:lvl1pPr algn="r">
              <a:defRPr sz="1200"/>
            </a:lvl1pPr>
          </a:lstStyle>
          <a:p>
            <a:fld id="{0DFEBB08-00C6-407A-9A02-F6FE1BC09E1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6" rIns="91435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2" y="4560892"/>
            <a:ext cx="5851525" cy="4319587"/>
          </a:xfrm>
          <a:prstGeom prst="rect">
            <a:avLst/>
          </a:prstGeom>
        </p:spPr>
        <p:txBody>
          <a:bodyPr vert="horz" lIns="91435" tIns="45716" rIns="91435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91"/>
            <a:ext cx="3170239" cy="479426"/>
          </a:xfrm>
          <a:prstGeom prst="rect">
            <a:avLst/>
          </a:prstGeom>
        </p:spPr>
        <p:txBody>
          <a:bodyPr vert="horz" lIns="91435" tIns="45716" rIns="91435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1"/>
            <a:ext cx="3170239" cy="479426"/>
          </a:xfrm>
          <a:prstGeom prst="rect">
            <a:avLst/>
          </a:prstGeom>
        </p:spPr>
        <p:txBody>
          <a:bodyPr vert="horz" lIns="91435" tIns="45716" rIns="91435" bIns="45716" rtlCol="0" anchor="b"/>
          <a:lstStyle>
            <a:lvl1pPr algn="r">
              <a:defRPr sz="1200"/>
            </a:lvl1pPr>
          </a:lstStyle>
          <a:p>
            <a:fld id="{172BD5B4-FAF3-4F3A-85EB-6E6956C59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8046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BD5B4-FAF3-4F3A-85EB-6E6956C599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E1F75-BDBD-4FA0-9798-289D4CE56C1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BD5B4-FAF3-4F3A-85EB-6E6956C5990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BD5B4-FAF3-4F3A-85EB-6E6956C599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BD5B4-FAF3-4F3A-85EB-6E6956C5990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BD5B4-FAF3-4F3A-85EB-6E6956C59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</p:spTree>
    <p:extLst>
      <p:ext uri="{BB962C8B-B14F-4D97-AF65-F5344CB8AC3E}">
        <p14:creationId xmlns:p14="http://schemas.microsoft.com/office/powerpoint/2010/main" val="2609237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BD5B4-FAF3-4F3A-85EB-6E6956C599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E1F75-BDBD-4FA0-9798-289D4CE56C1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BD5B4-FAF3-4F3A-85EB-6E6956C599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BD5B4-FAF3-4F3A-85EB-6E6956C599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BD5B4-FAF3-4F3A-85EB-6E6956C599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E1F75-BDBD-4FA0-9798-289D4CE56C1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E1F75-BDBD-4FA0-9798-289D4CE56C1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Investment Expenses Report FY 2013-2014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3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7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3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2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8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5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8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Investment Operations and Risk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1B31-89CF-420C-BBB3-E177FF383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Investment Expenses Report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FY 2013-2014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John B. Kemp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Managing Director, Investment Operations and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Investment Operations and Risk</a:t>
            </a:r>
          </a:p>
        </p:txBody>
      </p:sp>
    </p:spTree>
    <p:extLst>
      <p:ext uri="{BB962C8B-B14F-4D97-AF65-F5344CB8AC3E}">
        <p14:creationId xmlns:p14="http://schemas.microsoft.com/office/powerpoint/2010/main" val="171194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tx2"/>
          </a:solidFill>
          <a:ln w="19050">
            <a:solidFill>
              <a:schemeClr val="tx1"/>
            </a:solidFill>
          </a:ln>
          <a:effectLst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Investment Expenses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fld id="{66744C6D-12A8-4016-BE86-35C06E1E305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  <a:ln w="12700">
            <a:solidFill>
              <a:schemeClr val="bg1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461963" lvl="1" indent="-346075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latin typeface="+mj-lt"/>
              </a:rPr>
              <a:t>Evaluation Challenge</a:t>
            </a:r>
          </a:p>
          <a:p>
            <a:pPr marL="862013" lvl="2" indent="-346075"/>
            <a:r>
              <a:rPr lang="en-US" dirty="0">
                <a:solidFill>
                  <a:schemeClr val="tx2"/>
                </a:solidFill>
                <a:latin typeface="+mj-lt"/>
              </a:rPr>
              <a:t>No uniform reporting convention exists</a:t>
            </a:r>
          </a:p>
          <a:p>
            <a:pPr marL="862013" lvl="2" indent="-346075"/>
            <a:r>
              <a:rPr lang="en-US" dirty="0">
                <a:solidFill>
                  <a:schemeClr val="tx2"/>
                </a:solidFill>
                <a:latin typeface="+mj-lt"/>
              </a:rPr>
              <a:t>Average fees in basis points by investment manager type are available but do not reflect specific mandate details and are not correlated to managers’ performance</a:t>
            </a:r>
          </a:p>
          <a:p>
            <a:pPr marL="461963" lvl="1" indent="-346075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latin typeface="+mj-lt"/>
              </a:rPr>
              <a:t>PSERS’ Board has adopted this Solution:</a:t>
            </a:r>
          </a:p>
          <a:p>
            <a:pPr marL="862013" lvl="2" indent="-346075"/>
            <a:r>
              <a:rPr lang="en-US" dirty="0">
                <a:solidFill>
                  <a:schemeClr val="tx2"/>
                </a:solidFill>
                <a:latin typeface="+mj-lt"/>
              </a:rPr>
              <a:t>Assume fundamental market returns (“Beta”) can be obtained without cost:</a:t>
            </a:r>
          </a:p>
          <a:p>
            <a:pPr marL="1319213" lvl="3" indent="-346075"/>
            <a:r>
              <a:rPr lang="en-US" dirty="0">
                <a:solidFill>
                  <a:schemeClr val="tx2"/>
                </a:solidFill>
                <a:latin typeface="+mj-lt"/>
              </a:rPr>
              <a:t>Passive vehicles typically have very low expense ratios (but are not free) and are used by PSERS wherever feasible today</a:t>
            </a:r>
          </a:p>
          <a:p>
            <a:pPr marL="1319213" lvl="3" indent="-346075"/>
            <a:r>
              <a:rPr lang="en-US" dirty="0">
                <a:solidFill>
                  <a:schemeClr val="tx2"/>
                </a:solidFill>
                <a:latin typeface="+mj-lt"/>
              </a:rPr>
              <a:t>In theory, PSERS could invest solely in indexed funds or ETFs at very low cost for many asset classes</a:t>
            </a:r>
          </a:p>
          <a:p>
            <a:pPr marL="862013" lvl="2" indent="-346075"/>
            <a:r>
              <a:rPr lang="en-US" dirty="0">
                <a:solidFill>
                  <a:schemeClr val="tx2"/>
                </a:solidFill>
                <a:latin typeface="+mj-lt"/>
              </a:rPr>
              <a:t>Evaluate investment expenses we have paid in the context of  outperformance (“Alpha”) we earned over Beta (Board-approved benchmarks)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Investment Operations and Risk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12/8/2014</a:t>
            </a:r>
          </a:p>
        </p:txBody>
      </p:sp>
    </p:spTree>
    <p:extLst>
      <p:ext uri="{BB962C8B-B14F-4D97-AF65-F5344CB8AC3E}">
        <p14:creationId xmlns:p14="http://schemas.microsoft.com/office/powerpoint/2010/main" val="296065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Total Fund Investment Expenses Analysis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solidFill>
                <a:srgbClr val="002060"/>
              </a:solidFill>
              <a:latin typeface="+mj-lt"/>
            </a:endParaRPr>
          </a:p>
          <a:p>
            <a:endParaRPr lang="en-US" dirty="0">
              <a:solidFill>
                <a:srgbClr val="002060"/>
              </a:solidFill>
              <a:latin typeface="+mj-lt"/>
            </a:endParaRPr>
          </a:p>
          <a:p>
            <a:endParaRPr lang="en-US" dirty="0">
              <a:solidFill>
                <a:srgbClr val="002060"/>
              </a:solidFill>
              <a:latin typeface="+mj-lt"/>
            </a:endParaRPr>
          </a:p>
          <a:p>
            <a:endParaRPr lang="en-US" dirty="0">
              <a:solidFill>
                <a:srgbClr val="002060"/>
              </a:solidFill>
              <a:latin typeface="+mj-lt"/>
            </a:endParaRPr>
          </a:p>
          <a:p>
            <a:endParaRPr lang="en-US" dirty="0">
              <a:solidFill>
                <a:srgbClr val="002060"/>
              </a:solidFill>
              <a:latin typeface="+mj-lt"/>
            </a:endParaRPr>
          </a:p>
          <a:p>
            <a:endParaRPr lang="en-US" dirty="0">
              <a:solidFill>
                <a:srgbClr val="002060"/>
              </a:solidFill>
              <a:latin typeface="+mj-lt"/>
            </a:endParaRPr>
          </a:p>
          <a:p>
            <a:endParaRPr lang="en-US" sz="1400" dirty="0">
              <a:solidFill>
                <a:srgbClr val="002060"/>
              </a:solidFill>
              <a:latin typeface="+mj-lt"/>
            </a:endParaRPr>
          </a:p>
          <a:p>
            <a:endParaRPr lang="en-US" sz="14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	Dollar amounts in millions.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	*“Total Investment Expenses” includes all investment management fees plus all service provider and consultant, and all 	“overhead” (e.g., personnel, technology) expenses </a:t>
            </a:r>
          </a:p>
          <a:p>
            <a:endParaRPr lang="en-US" dirty="0">
              <a:solidFill>
                <a:srgbClr val="002060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1"/>
            <a:ext cx="6248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66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Basis Points Comparison: Investment Manager Fees Only vs Net Alpha Earned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135262"/>
              </p:ext>
            </p:extLst>
          </p:nvPr>
        </p:nvGraphicFramePr>
        <p:xfrm>
          <a:off x="228600" y="1600200"/>
          <a:ext cx="8153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643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Future Analysis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70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To continue to improve our analysis and transparency, we recommend: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Adopting a Performance Policy that clearly states our process and methodology used to ensure best practice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Allocating specific expenses to the individual portfolios that incur them (e.g., custody and regulatory fees)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</p:spTree>
    <p:extLst>
      <p:ext uri="{BB962C8B-B14F-4D97-AF65-F5344CB8AC3E}">
        <p14:creationId xmlns:p14="http://schemas.microsoft.com/office/powerpoint/2010/main" val="1379208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79733083"/>
              </p:ext>
            </p:extLst>
          </p:nvPr>
        </p:nvGraphicFramePr>
        <p:xfrm>
          <a:off x="1828800" y="18288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</p:spTree>
    <p:extLst>
      <p:ext uri="{BB962C8B-B14F-4D97-AF65-F5344CB8AC3E}">
        <p14:creationId xmlns:p14="http://schemas.microsoft.com/office/powerpoint/2010/main" val="305401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Investment Expenses Report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700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Investment Manager Fees</a:t>
            </a:r>
          </a:p>
          <a:p>
            <a:r>
              <a:rPr lang="en-US" dirty="0">
                <a:solidFill>
                  <a:schemeClr val="tx2"/>
                </a:solidFill>
              </a:rPr>
              <a:t>Other Significant Investment Expenses</a:t>
            </a:r>
          </a:p>
          <a:p>
            <a:r>
              <a:rPr lang="en-US" dirty="0">
                <a:solidFill>
                  <a:schemeClr val="tx2"/>
                </a:solidFill>
              </a:rPr>
              <a:t>Total Fund Analysis: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What benefit did we get for the expenses we incurred?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2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Investment Operations and Risk</a:t>
            </a:r>
          </a:p>
        </p:txBody>
      </p:sp>
    </p:spTree>
    <p:extLst>
      <p:ext uri="{BB962C8B-B14F-4D97-AF65-F5344CB8AC3E}">
        <p14:creationId xmlns:p14="http://schemas.microsoft.com/office/powerpoint/2010/main" val="364784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Investment Manager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70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Negotiating Fees: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Integrated with asset allocation &amp; investment manager selection processes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PSERS’ contracts require lowest fees offered (“Most Favored Nations”)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Business Case: For the fees to be paid, how likely is it that our net return will meet our investment goals?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Investment Operations and Risk</a:t>
            </a:r>
          </a:p>
        </p:txBody>
      </p:sp>
    </p:spTree>
    <p:extLst>
      <p:ext uri="{BB962C8B-B14F-4D97-AF65-F5344CB8AC3E}">
        <p14:creationId xmlns:p14="http://schemas.microsoft.com/office/powerpoint/2010/main" val="287968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2"/>
          </a:solidFill>
          <a:ln w="19050">
            <a:solidFill>
              <a:schemeClr val="tx1"/>
            </a:solidFill>
          </a:ln>
          <a:effectLst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Investment Manager Fees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12/8/2014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Investment Operations and Risk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  <a:ln>
            <a:noFill/>
          </a:ln>
          <a:effectLst/>
        </p:spPr>
        <p:txBody>
          <a:bodyPr/>
          <a:lstStyle/>
          <a:p>
            <a:fld id="{66744C6D-12A8-4016-BE86-35C06E1E305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ln w="12700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+mj-lt"/>
              </a:rPr>
              <a:t>Why do Investment Manager Fees vary year to year?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</a:rPr>
              <a:t>Value of assets under management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</a:rPr>
              <a:t>Performance fees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</a:rPr>
              <a:t>Allocation changes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</a:rPr>
              <a:t>Allocation’s use of leverage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</a:rPr>
              <a:t>Changes in internal to external ratio (public and private markets)</a:t>
            </a:r>
          </a:p>
        </p:txBody>
      </p:sp>
    </p:spTree>
    <p:extLst>
      <p:ext uri="{BB962C8B-B14F-4D97-AF65-F5344CB8AC3E}">
        <p14:creationId xmlns:p14="http://schemas.microsoft.com/office/powerpoint/2010/main" val="319441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Investment Manager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700"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Absolute Return and Private Equity and Real Estate are expensive asset classes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Larger management teams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Larger infrastructure needs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Limited capacity (not scalable like an index)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Supply vs. demand leads to higher costs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Unique strategies are difficult to replicate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Intellectual capabilities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Proprietary insights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</p:spTree>
    <p:extLst>
      <p:ext uri="{BB962C8B-B14F-4D97-AF65-F5344CB8AC3E}">
        <p14:creationId xmlns:p14="http://schemas.microsoft.com/office/powerpoint/2010/main" val="336258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Investment Manager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700"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Why does PSERS invest in Absolute Return?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To generate returns that are uncorrelated with other asset classes or investments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Improves diversification, reduces investment risks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Proprietary strategies take advantage of market inefficiencies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Access to top-quartile investment managers to implement these strategies</a:t>
            </a:r>
          </a:p>
          <a:p>
            <a:r>
              <a:rPr lang="en-US">
                <a:solidFill>
                  <a:schemeClr val="tx2"/>
                </a:solidFill>
              </a:rPr>
              <a:t>PSERS’ </a:t>
            </a:r>
            <a:r>
              <a:rPr lang="en-US" dirty="0">
                <a:solidFill>
                  <a:schemeClr val="tx2"/>
                </a:solidFill>
              </a:rPr>
              <a:t>weighted absolute return average fees are 1.55% base and 15.89% performance (vs. typical “2 and 20”)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</p:spTree>
    <p:extLst>
      <p:ext uri="{BB962C8B-B14F-4D97-AF65-F5344CB8AC3E}">
        <p14:creationId xmlns:p14="http://schemas.microsoft.com/office/powerpoint/2010/main" val="238840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Investment Manager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700">
            <a:solidFill>
              <a:schemeClr val="bg1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Why does PSERS invest in Private Equity and Real Estate?</a:t>
            </a:r>
          </a:p>
          <a:p>
            <a:pPr lvl="1"/>
            <a:r>
              <a:rPr lang="en-US" sz="3100" dirty="0">
                <a:solidFill>
                  <a:schemeClr val="tx2"/>
                </a:solidFill>
              </a:rPr>
              <a:t>Attractive excess returns can be achieved over publicly-traded stocks:</a:t>
            </a:r>
          </a:p>
          <a:p>
            <a:pPr lvl="2"/>
            <a:r>
              <a:rPr lang="en-US" sz="2600" dirty="0">
                <a:solidFill>
                  <a:schemeClr val="tx2"/>
                </a:solidFill>
              </a:rPr>
              <a:t>Market inefficiencies in private markets</a:t>
            </a:r>
          </a:p>
          <a:p>
            <a:pPr lvl="2"/>
            <a:r>
              <a:rPr lang="en-US" sz="2600" dirty="0">
                <a:solidFill>
                  <a:schemeClr val="tx2"/>
                </a:solidFill>
              </a:rPr>
              <a:t>Illiquidity premium expected for committing capital for periods in excess of 5 years</a:t>
            </a:r>
          </a:p>
          <a:p>
            <a:pPr lvl="2"/>
            <a:r>
              <a:rPr lang="en-US" sz="2600" dirty="0">
                <a:solidFill>
                  <a:schemeClr val="tx2"/>
                </a:solidFill>
              </a:rPr>
              <a:t>Access to top-quartile managers and excellent consulting relationships to exploit these inefficiencies</a:t>
            </a:r>
          </a:p>
          <a:p>
            <a:pPr lvl="2"/>
            <a:r>
              <a:rPr lang="en-US" sz="2600" dirty="0">
                <a:solidFill>
                  <a:schemeClr val="tx2"/>
                </a:solidFill>
              </a:rPr>
              <a:t>Greater diversification using both public and private equities reduces investment risks</a:t>
            </a:r>
          </a:p>
          <a:p>
            <a:pPr marL="342900" lvl="2" indent="-342900"/>
            <a:r>
              <a:rPr lang="en-US" sz="3600" dirty="0">
                <a:solidFill>
                  <a:schemeClr val="tx2"/>
                </a:solidFill>
              </a:rPr>
              <a:t>PSERS’ weighted Private Equity average fees are 1.59% base and 18.56% performance (vs. typical “2 and 20”) </a:t>
            </a:r>
          </a:p>
          <a:p>
            <a:pPr marL="342900" lvl="2" indent="-342900"/>
            <a:r>
              <a:rPr lang="en-US" sz="3600" dirty="0">
                <a:solidFill>
                  <a:schemeClr val="tx2"/>
                </a:solidFill>
              </a:rPr>
              <a:t>PSERS’ weighted Real Estate average fees are 1.08% base and 18.94% performance (vs. typical “2 and 20”)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B31-89CF-420C-BBB3-E177FF38392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Operations and Risk</a:t>
            </a:r>
          </a:p>
        </p:txBody>
      </p:sp>
    </p:spTree>
    <p:extLst>
      <p:ext uri="{BB962C8B-B14F-4D97-AF65-F5344CB8AC3E}">
        <p14:creationId xmlns:p14="http://schemas.microsoft.com/office/powerpoint/2010/main" val="297878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2"/>
          </a:solidFill>
          <a:ln w="19050">
            <a:solidFill>
              <a:schemeClr val="tx1"/>
            </a:solidFill>
          </a:ln>
          <a:effectLst/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Investment Manager Fees and Other Expenses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12/8/2014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Investment Operations and Risk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fld id="{66744C6D-12A8-4016-BE86-35C06E1E305F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8</a:t>
            </a:fld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073" y="1600200"/>
            <a:ext cx="65538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23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tx2"/>
          </a:solidFill>
          <a:ln w="19050">
            <a:solidFill>
              <a:schemeClr val="tx1"/>
            </a:solidFill>
          </a:ln>
          <a:effectLst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Other Significant Investment Expenses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fld id="{66744C6D-12A8-4016-BE86-35C06E1E305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Investment Operations and Risk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12/8/2014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600" cy="308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93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4400</TotalTime>
  <Words>854</Words>
  <Application>Microsoft Office PowerPoint</Application>
  <PresentationFormat>On-screen Show (4:3)</PresentationFormat>
  <Paragraphs>148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Investment Expenses Report  FY 2013-2014</vt:lpstr>
      <vt:lpstr>Investment Expenses Report Agenda</vt:lpstr>
      <vt:lpstr>Investment Manager Fees</vt:lpstr>
      <vt:lpstr>Investment Manager Fees</vt:lpstr>
      <vt:lpstr>Investment Manager Fees</vt:lpstr>
      <vt:lpstr>Investment Manager Fees</vt:lpstr>
      <vt:lpstr>Investment Manager Fees</vt:lpstr>
      <vt:lpstr>Investment Manager Fees and Other Expenses</vt:lpstr>
      <vt:lpstr>Other Significant Investment Expenses</vt:lpstr>
      <vt:lpstr>Investment Expenses Analysis</vt:lpstr>
      <vt:lpstr>Total Fund Investment Expenses Analysis</vt:lpstr>
      <vt:lpstr>Basis Points Comparison: Investment Manager Fees Only vs Net Alpha Earned</vt:lpstr>
      <vt:lpstr>Future Analysis Enhancements</vt:lpstr>
      <vt:lpstr>Questions?</vt:lpstr>
    </vt:vector>
  </TitlesOfParts>
  <Company>PSERS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Title???</dc:title>
  <dc:creator>Kemp, John</dc:creator>
  <cp:lastModifiedBy>Kemp, John</cp:lastModifiedBy>
  <cp:revision>75</cp:revision>
  <cp:lastPrinted>2014-12-05T18:36:50Z</cp:lastPrinted>
  <dcterms:created xsi:type="dcterms:W3CDTF">2014-08-14T17:06:48Z</dcterms:created>
  <dcterms:modified xsi:type="dcterms:W3CDTF">2018-06-19T15:21:42Z</dcterms:modified>
</cp:coreProperties>
</file>